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</p:sldIdLst>
  <p:sldSz cx="21912263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45" d="100"/>
          <a:sy n="45" d="100"/>
        </p:scale>
        <p:origin x="108" y="14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39033" y="1122363"/>
            <a:ext cx="16434197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39033" y="3602038"/>
            <a:ext cx="16434197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F5619-7A51-49E3-B110-CFA84A854106}" type="datetimeFigureOut">
              <a:rPr lang="en-US" smtClean="0"/>
              <a:t>5/15/2018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C70F-9B48-4A46-90C6-111F1D46C0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295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F5619-7A51-49E3-B110-CFA84A854106}" type="datetimeFigureOut">
              <a:rPr lang="en-US" smtClean="0"/>
              <a:t>5/15/2018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C70F-9B48-4A46-90C6-111F1D46C0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991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680963" y="365125"/>
            <a:ext cx="4724832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6468" y="365125"/>
            <a:ext cx="13900592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F5619-7A51-49E3-B110-CFA84A854106}" type="datetimeFigureOut">
              <a:rPr lang="en-US" smtClean="0"/>
              <a:t>5/15/2018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C70F-9B48-4A46-90C6-111F1D46C0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060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F5619-7A51-49E3-B110-CFA84A854106}" type="datetimeFigureOut">
              <a:rPr lang="en-US" smtClean="0"/>
              <a:t>5/15/2018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C70F-9B48-4A46-90C6-111F1D46C0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250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5055" y="1709739"/>
            <a:ext cx="1889932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5055" y="4589464"/>
            <a:ext cx="1889932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F5619-7A51-49E3-B110-CFA84A854106}" type="datetimeFigureOut">
              <a:rPr lang="en-US" smtClean="0"/>
              <a:t>5/15/2018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C70F-9B48-4A46-90C6-111F1D46C0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77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6468" y="1825625"/>
            <a:ext cx="9312712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93083" y="1825625"/>
            <a:ext cx="9312712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F5619-7A51-49E3-B110-CFA84A854106}" type="datetimeFigureOut">
              <a:rPr lang="en-US" smtClean="0"/>
              <a:t>5/15/2018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C70F-9B48-4A46-90C6-111F1D46C0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414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9322" y="365126"/>
            <a:ext cx="18899327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9323" y="1681163"/>
            <a:ext cx="926991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09323" y="2505075"/>
            <a:ext cx="9269913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093083" y="1681163"/>
            <a:ext cx="931556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093083" y="2505075"/>
            <a:ext cx="9315566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F5619-7A51-49E3-B110-CFA84A854106}" type="datetimeFigureOut">
              <a:rPr lang="en-US" smtClean="0"/>
              <a:t>5/15/2018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C70F-9B48-4A46-90C6-111F1D46C0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985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F5619-7A51-49E3-B110-CFA84A854106}" type="datetimeFigureOut">
              <a:rPr lang="en-US" smtClean="0"/>
              <a:t>5/15/2018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C70F-9B48-4A46-90C6-111F1D46C0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394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F5619-7A51-49E3-B110-CFA84A854106}" type="datetimeFigureOut">
              <a:rPr lang="en-US" smtClean="0"/>
              <a:t>5/15/2018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C70F-9B48-4A46-90C6-111F1D46C0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625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9323" y="457200"/>
            <a:ext cx="70672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15566" y="987426"/>
            <a:ext cx="1109308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09323" y="2057400"/>
            <a:ext cx="70672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F5619-7A51-49E3-B110-CFA84A854106}" type="datetimeFigureOut">
              <a:rPr lang="en-US" smtClean="0"/>
              <a:t>5/15/2018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C70F-9B48-4A46-90C6-111F1D46C0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968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9323" y="457200"/>
            <a:ext cx="70672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15566" y="987426"/>
            <a:ext cx="1109308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09323" y="2057400"/>
            <a:ext cx="70672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F5619-7A51-49E3-B110-CFA84A854106}" type="datetimeFigureOut">
              <a:rPr lang="en-US" smtClean="0"/>
              <a:t>5/15/2018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C70F-9B48-4A46-90C6-111F1D46C0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360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6468" y="365126"/>
            <a:ext cx="1889932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6468" y="1825625"/>
            <a:ext cx="1889932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6468" y="6356351"/>
            <a:ext cx="49302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F5619-7A51-49E3-B110-CFA84A854106}" type="datetimeFigureOut">
              <a:rPr lang="en-US" smtClean="0"/>
              <a:t>5/15/2018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58437" y="6356351"/>
            <a:ext cx="73953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75536" y="6356351"/>
            <a:ext cx="49302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7C70F-9B48-4A46-90C6-111F1D46C0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959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bgerundetes Rechteck 2"/>
          <p:cNvSpPr/>
          <p:nvPr/>
        </p:nvSpPr>
        <p:spPr>
          <a:xfrm>
            <a:off x="217063" y="605649"/>
            <a:ext cx="2840113" cy="288818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r>
              <a:rPr lang="en-GB" b="1" dirty="0"/>
              <a:t>Tourism</a:t>
            </a:r>
            <a:endParaRPr lang="en-GB" sz="16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Activities releasing atmospheric emissions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Boating/Yachting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Catch and release sport fishing Cruise ships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Diving/Dive site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Glass bottom boat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Marinas and dock/port facilities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Public beach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Shipping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Water sports - mooring/anchoring/beaching/launching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Whale/dolphin watching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217063" y="3624032"/>
            <a:ext cx="2836239" cy="309023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r>
              <a:rPr lang="en-GB" b="1" dirty="0"/>
              <a:t>Commercial and recreational  fisheries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Angling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Catch and release sport fishing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Long-line pelagic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Marinas and dock/port facilities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Nets (fixed/set/gillnets/other nets/lines)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Pelagic trawls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Potting/</a:t>
            </a:r>
            <a:r>
              <a:rPr lang="en-GB" sz="1200" dirty="0" err="1"/>
              <a:t>creeling</a:t>
            </a:r>
            <a:r>
              <a:rPr lang="en-GB" sz="12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Shellfish hand collecting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Shipping: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Spearfishing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5200134" y="791912"/>
            <a:ext cx="1975515" cy="87532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Extraction</a:t>
            </a:r>
            <a:r>
              <a:rPr lang="de-DE" b="1" dirty="0"/>
              <a:t> of species (</a:t>
            </a:r>
            <a:r>
              <a:rPr lang="de-DE" b="1" dirty="0" err="1" smtClean="0"/>
              <a:t>flora</a:t>
            </a:r>
            <a:r>
              <a:rPr lang="de-DE" b="1" dirty="0" smtClean="0"/>
              <a:t> </a:t>
            </a:r>
            <a:r>
              <a:rPr lang="de-DE" b="1" dirty="0"/>
              <a:t>and fauna)</a:t>
            </a:r>
          </a:p>
        </p:txBody>
      </p:sp>
      <p:sp>
        <p:nvSpPr>
          <p:cNvPr id="12" name="Abgerundetes Rechteck 11"/>
          <p:cNvSpPr/>
          <p:nvPr/>
        </p:nvSpPr>
        <p:spPr>
          <a:xfrm>
            <a:off x="221787" y="154274"/>
            <a:ext cx="4351656" cy="319785"/>
          </a:xfrm>
          <a:prstGeom prst="roundRect">
            <a:avLst/>
          </a:prstGeom>
        </p:spPr>
        <p:style>
          <a:lnRef idx="2">
            <a:schemeClr val="dk1"/>
          </a:lnRef>
          <a:fillRef idx="1003">
            <a:schemeClr val="dk2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000" dirty="0">
                <a:solidFill>
                  <a:schemeClr val="bg1"/>
                </a:solidFill>
              </a:rPr>
              <a:t>Drivers</a:t>
            </a:r>
          </a:p>
        </p:txBody>
      </p:sp>
      <p:sp>
        <p:nvSpPr>
          <p:cNvPr id="13" name="Abgerundetes Rechteck 12"/>
          <p:cNvSpPr/>
          <p:nvPr/>
        </p:nvSpPr>
        <p:spPr>
          <a:xfrm>
            <a:off x="4546850" y="119520"/>
            <a:ext cx="3228188" cy="335136"/>
          </a:xfrm>
          <a:prstGeom prst="roundRect">
            <a:avLst/>
          </a:prstGeom>
        </p:spPr>
        <p:style>
          <a:lnRef idx="2">
            <a:schemeClr val="dk1"/>
          </a:lnRef>
          <a:fillRef idx="1003">
            <a:schemeClr val="dk2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000" dirty="0">
                <a:solidFill>
                  <a:schemeClr val="bg1"/>
                </a:solidFill>
              </a:rPr>
              <a:t>Pressures</a:t>
            </a:r>
          </a:p>
        </p:txBody>
      </p:sp>
      <p:sp>
        <p:nvSpPr>
          <p:cNvPr id="14" name="Abgerundetes Rechteck 13"/>
          <p:cNvSpPr/>
          <p:nvPr/>
        </p:nvSpPr>
        <p:spPr>
          <a:xfrm>
            <a:off x="7801631" y="160238"/>
            <a:ext cx="2994812" cy="313821"/>
          </a:xfrm>
          <a:prstGeom prst="roundRect">
            <a:avLst/>
          </a:prstGeom>
        </p:spPr>
        <p:style>
          <a:lnRef idx="2">
            <a:schemeClr val="dk1"/>
          </a:lnRef>
          <a:fillRef idx="1003">
            <a:schemeClr val="dk2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bg1"/>
                </a:solidFill>
              </a:rPr>
              <a:t>Ecosystem</a:t>
            </a:r>
            <a:r>
              <a:rPr lang="de-DE" sz="2000" dirty="0">
                <a:solidFill>
                  <a:schemeClr val="bg1"/>
                </a:solidFill>
              </a:rPr>
              <a:t> components</a:t>
            </a:r>
          </a:p>
        </p:txBody>
      </p:sp>
      <p:sp>
        <p:nvSpPr>
          <p:cNvPr id="15" name="Abgerundetes Rechteck 14"/>
          <p:cNvSpPr/>
          <p:nvPr/>
        </p:nvSpPr>
        <p:spPr>
          <a:xfrm>
            <a:off x="14251740" y="161755"/>
            <a:ext cx="4064000" cy="303135"/>
          </a:xfrm>
          <a:prstGeom prst="roundRect">
            <a:avLst/>
          </a:prstGeom>
        </p:spPr>
        <p:style>
          <a:lnRef idx="2">
            <a:schemeClr val="dk1"/>
          </a:lnRef>
          <a:fillRef idx="1003">
            <a:schemeClr val="dk2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000" dirty="0">
                <a:solidFill>
                  <a:schemeClr val="bg1"/>
                </a:solidFill>
              </a:rPr>
              <a:t>Ecosystem Services</a:t>
            </a:r>
          </a:p>
        </p:txBody>
      </p:sp>
      <p:sp>
        <p:nvSpPr>
          <p:cNvPr id="16" name="Abgerundetes Rechteck 15"/>
          <p:cNvSpPr/>
          <p:nvPr/>
        </p:nvSpPr>
        <p:spPr>
          <a:xfrm>
            <a:off x="18291049" y="146736"/>
            <a:ext cx="3175001" cy="298897"/>
          </a:xfrm>
          <a:prstGeom prst="roundRect">
            <a:avLst/>
          </a:prstGeom>
        </p:spPr>
        <p:style>
          <a:lnRef idx="2">
            <a:schemeClr val="dk1"/>
          </a:lnRef>
          <a:fillRef idx="1003">
            <a:schemeClr val="dk2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000" dirty="0">
                <a:solidFill>
                  <a:schemeClr val="bg1"/>
                </a:solidFill>
              </a:rPr>
              <a:t>Stakeholder/ beneficiaries</a:t>
            </a:r>
          </a:p>
        </p:txBody>
      </p:sp>
      <p:sp>
        <p:nvSpPr>
          <p:cNvPr id="18" name="Abgerundetes Rechteck 17"/>
          <p:cNvSpPr/>
          <p:nvPr/>
        </p:nvSpPr>
        <p:spPr>
          <a:xfrm>
            <a:off x="5217089" y="5338429"/>
            <a:ext cx="1979547" cy="831205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Abrasion and damage</a:t>
            </a:r>
          </a:p>
        </p:txBody>
      </p:sp>
      <p:sp>
        <p:nvSpPr>
          <p:cNvPr id="19" name="Abgerundetes Rechteck 18"/>
          <p:cNvSpPr/>
          <p:nvPr/>
        </p:nvSpPr>
        <p:spPr>
          <a:xfrm>
            <a:off x="5227221" y="3862338"/>
            <a:ext cx="1969414" cy="84282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Noise </a:t>
            </a:r>
          </a:p>
        </p:txBody>
      </p:sp>
      <p:sp>
        <p:nvSpPr>
          <p:cNvPr id="20" name="Abgerundetes Rechteck 19"/>
          <p:cNvSpPr/>
          <p:nvPr/>
        </p:nvSpPr>
        <p:spPr>
          <a:xfrm>
            <a:off x="5217088" y="2312912"/>
            <a:ext cx="1958560" cy="895572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Litter</a:t>
            </a:r>
          </a:p>
        </p:txBody>
      </p:sp>
      <p:sp>
        <p:nvSpPr>
          <p:cNvPr id="21" name="Abgerundetes Rechteck 20"/>
          <p:cNvSpPr/>
          <p:nvPr/>
        </p:nvSpPr>
        <p:spPr>
          <a:xfrm>
            <a:off x="8193303" y="1394907"/>
            <a:ext cx="1965758" cy="113760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Fish and cephalopods</a:t>
            </a:r>
          </a:p>
        </p:txBody>
      </p:sp>
      <p:sp>
        <p:nvSpPr>
          <p:cNvPr id="22" name="Abgerundetes Rechteck 21"/>
          <p:cNvSpPr/>
          <p:nvPr/>
        </p:nvSpPr>
        <p:spPr>
          <a:xfrm>
            <a:off x="8264643" y="4086642"/>
            <a:ext cx="1878735" cy="1128233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Rocky </a:t>
            </a:r>
            <a:r>
              <a:rPr lang="de-DE" dirty="0" err="1"/>
              <a:t>habitats</a:t>
            </a:r>
            <a:endParaRPr lang="de-DE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de-DE" sz="1600" dirty="0"/>
              <a:t>AS </a:t>
            </a:r>
            <a:r>
              <a:rPr lang="de-DE" sz="1600" dirty="0" err="1"/>
              <a:t>Littoral</a:t>
            </a:r>
            <a:r>
              <a:rPr lang="de-DE" sz="1600" dirty="0"/>
              <a:t> rock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de-DE" sz="1600" dirty="0"/>
              <a:t>AI </a:t>
            </a:r>
            <a:r>
              <a:rPr lang="de-DE" sz="1600" dirty="0" err="1"/>
              <a:t>Littoral</a:t>
            </a:r>
            <a:r>
              <a:rPr lang="de-DE" sz="1600" dirty="0"/>
              <a:t> rock</a:t>
            </a:r>
          </a:p>
        </p:txBody>
      </p:sp>
      <p:sp>
        <p:nvSpPr>
          <p:cNvPr id="23" name="Abgerundetes Rechteck 22"/>
          <p:cNvSpPr/>
          <p:nvPr/>
        </p:nvSpPr>
        <p:spPr>
          <a:xfrm>
            <a:off x="14909821" y="1014476"/>
            <a:ext cx="2096086" cy="811306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Nutritional </a:t>
            </a:r>
            <a:r>
              <a:rPr lang="de-DE" b="1" dirty="0" err="1" smtClean="0"/>
              <a:t>biomass</a:t>
            </a:r>
            <a:r>
              <a:rPr lang="de-DE" b="1" dirty="0" smtClean="0"/>
              <a:t> (</a:t>
            </a:r>
            <a:r>
              <a:rPr lang="de-DE" b="1" dirty="0" err="1" smtClean="0"/>
              <a:t>Fish</a:t>
            </a:r>
            <a:r>
              <a:rPr lang="de-DE" b="1" dirty="0" smtClean="0"/>
              <a:t>)</a:t>
            </a:r>
            <a:endParaRPr lang="de-DE" b="1" dirty="0"/>
          </a:p>
        </p:txBody>
      </p:sp>
      <p:sp>
        <p:nvSpPr>
          <p:cNvPr id="24" name="Abgerundetes Rechteck 23"/>
          <p:cNvSpPr/>
          <p:nvPr/>
        </p:nvSpPr>
        <p:spPr>
          <a:xfrm>
            <a:off x="14941039" y="3059711"/>
            <a:ext cx="2096086" cy="787790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/>
              <a:t>Physical and experiential interactions</a:t>
            </a:r>
          </a:p>
        </p:txBody>
      </p:sp>
      <p:sp>
        <p:nvSpPr>
          <p:cNvPr id="25" name="Abgerundetes Rechteck 24"/>
          <p:cNvSpPr/>
          <p:nvPr/>
        </p:nvSpPr>
        <p:spPr>
          <a:xfrm>
            <a:off x="14973303" y="5305230"/>
            <a:ext cx="2096086" cy="787790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/>
              <a:t>Other </a:t>
            </a:r>
            <a:r>
              <a:rPr lang="de-DE" sz="1600" b="1" dirty="0" err="1"/>
              <a:t>cultural</a:t>
            </a:r>
            <a:r>
              <a:rPr lang="de-DE" sz="1600" b="1" dirty="0"/>
              <a:t> </a:t>
            </a:r>
            <a:r>
              <a:rPr lang="de-DE" sz="1600" b="1" dirty="0" err="1"/>
              <a:t>values</a:t>
            </a:r>
            <a:endParaRPr lang="de-DE" sz="1600" b="1" dirty="0"/>
          </a:p>
          <a:p>
            <a:pPr algn="ctr"/>
            <a:r>
              <a:rPr lang="de-DE" sz="1600" b="1" dirty="0">
                <a:sym typeface="Wingdings" panose="05000000000000000000" pitchFamily="2" charset="2"/>
              </a:rPr>
              <a:t> existence/bequest</a:t>
            </a:r>
            <a:endParaRPr lang="de-DE" sz="1600" b="1" dirty="0"/>
          </a:p>
        </p:txBody>
      </p:sp>
      <p:sp>
        <p:nvSpPr>
          <p:cNvPr id="26" name="Abgerundetes Rechteck 25"/>
          <p:cNvSpPr/>
          <p:nvPr/>
        </p:nvSpPr>
        <p:spPr>
          <a:xfrm>
            <a:off x="19355175" y="803588"/>
            <a:ext cx="2096086" cy="78779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Recreational fishers</a:t>
            </a:r>
          </a:p>
        </p:txBody>
      </p:sp>
      <p:sp>
        <p:nvSpPr>
          <p:cNvPr id="27" name="Abgerundetes Rechteck 26"/>
          <p:cNvSpPr/>
          <p:nvPr/>
        </p:nvSpPr>
        <p:spPr>
          <a:xfrm>
            <a:off x="19355175" y="1942309"/>
            <a:ext cx="2096086" cy="78779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Commercial fishers</a:t>
            </a:r>
          </a:p>
        </p:txBody>
      </p:sp>
      <p:sp>
        <p:nvSpPr>
          <p:cNvPr id="28" name="Abgerundetes Rechteck 27"/>
          <p:cNvSpPr/>
          <p:nvPr/>
        </p:nvSpPr>
        <p:spPr>
          <a:xfrm>
            <a:off x="19376162" y="3078540"/>
            <a:ext cx="2096086" cy="78779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Tourism operators</a:t>
            </a:r>
          </a:p>
        </p:txBody>
      </p:sp>
      <p:sp>
        <p:nvSpPr>
          <p:cNvPr id="29" name="Abgerundetes Rechteck 28"/>
          <p:cNvSpPr/>
          <p:nvPr/>
        </p:nvSpPr>
        <p:spPr>
          <a:xfrm>
            <a:off x="19376162" y="5353493"/>
            <a:ext cx="2096086" cy="834415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Other local stakeholders</a:t>
            </a:r>
          </a:p>
        </p:txBody>
      </p:sp>
      <p:cxnSp>
        <p:nvCxnSpPr>
          <p:cNvPr id="46" name="Gerade Verbindung mit Pfeil 45"/>
          <p:cNvCxnSpPr>
            <a:endCxn id="20" idx="1"/>
          </p:cNvCxnSpPr>
          <p:nvPr/>
        </p:nvCxnSpPr>
        <p:spPr>
          <a:xfrm flipV="1">
            <a:off x="3053302" y="2760699"/>
            <a:ext cx="2163787" cy="240845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Gerade Verbindung mit Pfeil 49"/>
          <p:cNvCxnSpPr>
            <a:endCxn id="19" idx="1"/>
          </p:cNvCxnSpPr>
          <p:nvPr/>
        </p:nvCxnSpPr>
        <p:spPr>
          <a:xfrm>
            <a:off x="3057175" y="2049742"/>
            <a:ext cx="2170046" cy="2234006"/>
          </a:xfrm>
          <a:prstGeom prst="straightConnector1">
            <a:avLst/>
          </a:prstGeom>
          <a:ln w="28575">
            <a:prstDash val="soli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Gerade Verbindung mit Pfeil 54"/>
          <p:cNvCxnSpPr>
            <a:endCxn id="19" idx="1"/>
          </p:cNvCxnSpPr>
          <p:nvPr/>
        </p:nvCxnSpPr>
        <p:spPr>
          <a:xfrm flipV="1">
            <a:off x="3053301" y="4283749"/>
            <a:ext cx="2173920" cy="885403"/>
          </a:xfrm>
          <a:prstGeom prst="straightConnector1">
            <a:avLst/>
          </a:prstGeom>
          <a:ln w="28575">
            <a:prstDash val="soli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Gerade Verbindung mit Pfeil 56"/>
          <p:cNvCxnSpPr>
            <a:endCxn id="18" idx="1"/>
          </p:cNvCxnSpPr>
          <p:nvPr/>
        </p:nvCxnSpPr>
        <p:spPr>
          <a:xfrm>
            <a:off x="3053302" y="5169151"/>
            <a:ext cx="2163787" cy="584880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Gerade Verbindung mit Pfeil 65"/>
          <p:cNvCxnSpPr>
            <a:stCxn id="4" idx="3"/>
            <a:endCxn id="21" idx="1"/>
          </p:cNvCxnSpPr>
          <p:nvPr/>
        </p:nvCxnSpPr>
        <p:spPr>
          <a:xfrm>
            <a:off x="7175649" y="1229575"/>
            <a:ext cx="1017655" cy="73413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Gerade Verbindung mit Pfeil 67"/>
          <p:cNvCxnSpPr>
            <a:stCxn id="20" idx="3"/>
            <a:endCxn id="22" idx="1"/>
          </p:cNvCxnSpPr>
          <p:nvPr/>
        </p:nvCxnSpPr>
        <p:spPr>
          <a:xfrm>
            <a:off x="7175648" y="2760698"/>
            <a:ext cx="1088994" cy="189006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Gerade Verbindung mit Pfeil 69"/>
          <p:cNvCxnSpPr>
            <a:stCxn id="20" idx="3"/>
            <a:endCxn id="21" idx="1"/>
          </p:cNvCxnSpPr>
          <p:nvPr/>
        </p:nvCxnSpPr>
        <p:spPr>
          <a:xfrm flipV="1">
            <a:off x="7175649" y="1963710"/>
            <a:ext cx="1017655" cy="79698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Gerade Verbindung mit Pfeil 71"/>
          <p:cNvCxnSpPr>
            <a:stCxn id="19" idx="3"/>
            <a:endCxn id="21" idx="1"/>
          </p:cNvCxnSpPr>
          <p:nvPr/>
        </p:nvCxnSpPr>
        <p:spPr>
          <a:xfrm flipV="1">
            <a:off x="7196635" y="1963710"/>
            <a:ext cx="996668" cy="232003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Gerade Verbindung mit Pfeil 73"/>
          <p:cNvCxnSpPr>
            <a:stCxn id="18" idx="3"/>
            <a:endCxn id="22" idx="1"/>
          </p:cNvCxnSpPr>
          <p:nvPr/>
        </p:nvCxnSpPr>
        <p:spPr>
          <a:xfrm flipV="1">
            <a:off x="7196636" y="4650759"/>
            <a:ext cx="1068007" cy="110327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Gerade Verbindung mit Pfeil 77"/>
          <p:cNvCxnSpPr>
            <a:stCxn id="101" idx="3"/>
            <a:endCxn id="24" idx="1"/>
          </p:cNvCxnSpPr>
          <p:nvPr/>
        </p:nvCxnSpPr>
        <p:spPr>
          <a:xfrm>
            <a:off x="13448749" y="1384517"/>
            <a:ext cx="1492290" cy="206908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Gerade Verbindung mit Pfeil 79"/>
          <p:cNvCxnSpPr>
            <a:stCxn id="22" idx="3"/>
            <a:endCxn id="105" idx="1"/>
          </p:cNvCxnSpPr>
          <p:nvPr/>
        </p:nvCxnSpPr>
        <p:spPr>
          <a:xfrm>
            <a:off x="10143378" y="4650759"/>
            <a:ext cx="1209285" cy="619651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Gerade Verbindung mit Pfeil 86"/>
          <p:cNvCxnSpPr>
            <a:stCxn id="21" idx="3"/>
            <a:endCxn id="105" idx="1"/>
          </p:cNvCxnSpPr>
          <p:nvPr/>
        </p:nvCxnSpPr>
        <p:spPr>
          <a:xfrm>
            <a:off x="10159061" y="1963709"/>
            <a:ext cx="1193602" cy="3306701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Gerade Verbindung mit Pfeil 90"/>
          <p:cNvCxnSpPr>
            <a:stCxn id="22" idx="3"/>
            <a:endCxn id="22" idx="3"/>
          </p:cNvCxnSpPr>
          <p:nvPr/>
        </p:nvCxnSpPr>
        <p:spPr>
          <a:xfrm>
            <a:off x="10143377" y="4650758"/>
            <a:ext cx="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Gerade Verbindung mit Pfeil 94"/>
          <p:cNvCxnSpPr>
            <a:stCxn id="18" idx="3"/>
            <a:endCxn id="21" idx="1"/>
          </p:cNvCxnSpPr>
          <p:nvPr/>
        </p:nvCxnSpPr>
        <p:spPr>
          <a:xfrm flipV="1">
            <a:off x="7196635" y="1963709"/>
            <a:ext cx="996668" cy="3790322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Gerade Verbindung mit Pfeil 96"/>
          <p:cNvCxnSpPr>
            <a:stCxn id="23" idx="3"/>
            <a:endCxn id="26" idx="1"/>
          </p:cNvCxnSpPr>
          <p:nvPr/>
        </p:nvCxnSpPr>
        <p:spPr>
          <a:xfrm flipV="1">
            <a:off x="17005907" y="1197483"/>
            <a:ext cx="2349268" cy="22264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Gerade Verbindung mit Pfeil 98"/>
          <p:cNvCxnSpPr>
            <a:stCxn id="23" idx="3"/>
            <a:endCxn id="27" idx="1"/>
          </p:cNvCxnSpPr>
          <p:nvPr/>
        </p:nvCxnSpPr>
        <p:spPr>
          <a:xfrm>
            <a:off x="17005907" y="1420129"/>
            <a:ext cx="2349268" cy="91607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Gerader Verbinder 102"/>
          <p:cNvCxnSpPr>
            <a:stCxn id="24" idx="3"/>
            <a:endCxn id="24" idx="3"/>
          </p:cNvCxnSpPr>
          <p:nvPr/>
        </p:nvCxnSpPr>
        <p:spPr>
          <a:xfrm>
            <a:off x="17037125" y="345360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Abgerundetes Rechteck 103"/>
          <p:cNvSpPr/>
          <p:nvPr/>
        </p:nvSpPr>
        <p:spPr>
          <a:xfrm>
            <a:off x="19407529" y="4186199"/>
            <a:ext cx="2096086" cy="78779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Tourists</a:t>
            </a:r>
          </a:p>
        </p:txBody>
      </p:sp>
      <p:cxnSp>
        <p:nvCxnSpPr>
          <p:cNvPr id="109" name="Gerade Verbindung mit Pfeil 108"/>
          <p:cNvCxnSpPr>
            <a:stCxn id="25" idx="3"/>
            <a:endCxn id="29" idx="1"/>
          </p:cNvCxnSpPr>
          <p:nvPr/>
        </p:nvCxnSpPr>
        <p:spPr>
          <a:xfrm>
            <a:off x="17069390" y="5699126"/>
            <a:ext cx="2306773" cy="7157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Gerade Verbindung mit Pfeil 110"/>
          <p:cNvCxnSpPr>
            <a:stCxn id="24" idx="3"/>
            <a:endCxn id="28" idx="1"/>
          </p:cNvCxnSpPr>
          <p:nvPr/>
        </p:nvCxnSpPr>
        <p:spPr>
          <a:xfrm>
            <a:off x="17037126" y="3453607"/>
            <a:ext cx="2339037" cy="1882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Gerade Verbindung mit Pfeil 112"/>
          <p:cNvCxnSpPr>
            <a:stCxn id="24" idx="3"/>
            <a:endCxn id="104" idx="1"/>
          </p:cNvCxnSpPr>
          <p:nvPr/>
        </p:nvCxnSpPr>
        <p:spPr>
          <a:xfrm>
            <a:off x="17037125" y="3453606"/>
            <a:ext cx="2370404" cy="112648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Gerade Verbindung mit Pfeil 114"/>
          <p:cNvCxnSpPr>
            <a:stCxn id="24" idx="3"/>
            <a:endCxn id="26" idx="1"/>
          </p:cNvCxnSpPr>
          <p:nvPr/>
        </p:nvCxnSpPr>
        <p:spPr>
          <a:xfrm flipV="1">
            <a:off x="17037125" y="1197484"/>
            <a:ext cx="2318050" cy="225612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Gerade Verbindung mit Pfeil 116"/>
          <p:cNvCxnSpPr>
            <a:stCxn id="23" idx="3"/>
            <a:endCxn id="104" idx="1"/>
          </p:cNvCxnSpPr>
          <p:nvPr/>
        </p:nvCxnSpPr>
        <p:spPr>
          <a:xfrm>
            <a:off x="17005907" y="1420129"/>
            <a:ext cx="2401622" cy="3159965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Gerade Verbindung mit Pfeil 118"/>
          <p:cNvCxnSpPr>
            <a:stCxn id="23" idx="3"/>
            <a:endCxn id="29" idx="1"/>
          </p:cNvCxnSpPr>
          <p:nvPr/>
        </p:nvCxnSpPr>
        <p:spPr>
          <a:xfrm>
            <a:off x="17005907" y="1420129"/>
            <a:ext cx="2370255" cy="4350572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Gerade Verbindung mit Pfeil 122"/>
          <p:cNvCxnSpPr>
            <a:stCxn id="25" idx="3"/>
            <a:endCxn id="26" idx="1"/>
          </p:cNvCxnSpPr>
          <p:nvPr/>
        </p:nvCxnSpPr>
        <p:spPr>
          <a:xfrm flipV="1">
            <a:off x="17069389" y="1197483"/>
            <a:ext cx="2285786" cy="4501642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Gerade Verbindung mit Pfeil 124"/>
          <p:cNvCxnSpPr>
            <a:stCxn id="25" idx="3"/>
            <a:endCxn id="27" idx="1"/>
          </p:cNvCxnSpPr>
          <p:nvPr/>
        </p:nvCxnSpPr>
        <p:spPr>
          <a:xfrm flipV="1">
            <a:off x="17069389" y="2336205"/>
            <a:ext cx="2285786" cy="3362921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Gerade Verbindung mit Pfeil 126"/>
          <p:cNvCxnSpPr>
            <a:stCxn id="25" idx="3"/>
            <a:endCxn id="28" idx="1"/>
          </p:cNvCxnSpPr>
          <p:nvPr/>
        </p:nvCxnSpPr>
        <p:spPr>
          <a:xfrm flipV="1">
            <a:off x="17069390" y="3472435"/>
            <a:ext cx="2306773" cy="2226690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Gerade Verbindung mit Pfeil 169"/>
          <p:cNvCxnSpPr>
            <a:stCxn id="21" idx="3"/>
            <a:endCxn id="101" idx="1"/>
          </p:cNvCxnSpPr>
          <p:nvPr/>
        </p:nvCxnSpPr>
        <p:spPr>
          <a:xfrm flipV="1">
            <a:off x="10159061" y="1384517"/>
            <a:ext cx="1193602" cy="57919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5" name="Gerade Verbindung mit Pfeil 464"/>
          <p:cNvCxnSpPr>
            <a:endCxn id="20" idx="1"/>
          </p:cNvCxnSpPr>
          <p:nvPr/>
        </p:nvCxnSpPr>
        <p:spPr>
          <a:xfrm>
            <a:off x="3057176" y="2049742"/>
            <a:ext cx="2159913" cy="71095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7" name="Gerade Verbindung mit Pfeil 466"/>
          <p:cNvCxnSpPr>
            <a:endCxn id="18" idx="1"/>
          </p:cNvCxnSpPr>
          <p:nvPr/>
        </p:nvCxnSpPr>
        <p:spPr>
          <a:xfrm>
            <a:off x="3057176" y="2049743"/>
            <a:ext cx="2159913" cy="3704289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9" name="Gerade Verbindung mit Pfeil 468"/>
          <p:cNvCxnSpPr>
            <a:endCxn id="4" idx="1"/>
          </p:cNvCxnSpPr>
          <p:nvPr/>
        </p:nvCxnSpPr>
        <p:spPr>
          <a:xfrm flipV="1">
            <a:off x="3053301" y="1229575"/>
            <a:ext cx="2146832" cy="393957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0" name="Textfeld 469"/>
          <p:cNvSpPr txBox="1"/>
          <p:nvPr/>
        </p:nvSpPr>
        <p:spPr>
          <a:xfrm>
            <a:off x="6622084" y="6464349"/>
            <a:ext cx="21247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err="1"/>
              <a:t>Direct</a:t>
            </a:r>
            <a:r>
              <a:rPr lang="de-DE" sz="1600" b="1" dirty="0"/>
              <a:t> link: </a:t>
            </a:r>
          </a:p>
        </p:txBody>
      </p:sp>
      <p:sp>
        <p:nvSpPr>
          <p:cNvPr id="471" name="Textfeld 470"/>
          <p:cNvSpPr txBox="1"/>
          <p:nvPr/>
        </p:nvSpPr>
        <p:spPr>
          <a:xfrm>
            <a:off x="9641411" y="6451738"/>
            <a:ext cx="2310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err="1"/>
              <a:t>Indirect</a:t>
            </a:r>
            <a:r>
              <a:rPr lang="de-DE" sz="1600" b="1" dirty="0"/>
              <a:t> link: </a:t>
            </a:r>
          </a:p>
        </p:txBody>
      </p:sp>
      <p:cxnSp>
        <p:nvCxnSpPr>
          <p:cNvPr id="473" name="Gerade Verbindung mit Pfeil 472"/>
          <p:cNvCxnSpPr/>
          <p:nvPr/>
        </p:nvCxnSpPr>
        <p:spPr>
          <a:xfrm>
            <a:off x="7852792" y="6633626"/>
            <a:ext cx="579379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6" name="Gerade Verbindung mit Pfeil 475"/>
          <p:cNvCxnSpPr/>
          <p:nvPr/>
        </p:nvCxnSpPr>
        <p:spPr>
          <a:xfrm>
            <a:off x="11129434" y="6621015"/>
            <a:ext cx="579379" cy="0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Abgerundetes Rechteck 13"/>
          <p:cNvSpPr/>
          <p:nvPr/>
        </p:nvSpPr>
        <p:spPr>
          <a:xfrm>
            <a:off x="10818278" y="146736"/>
            <a:ext cx="3430606" cy="325196"/>
          </a:xfrm>
          <a:prstGeom prst="roundRect">
            <a:avLst/>
          </a:prstGeom>
        </p:spPr>
        <p:style>
          <a:lnRef idx="2">
            <a:schemeClr val="dk1"/>
          </a:lnRef>
          <a:fillRef idx="1003">
            <a:schemeClr val="dk2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bg1"/>
                </a:solidFill>
              </a:rPr>
              <a:t>Ecosystem</a:t>
            </a:r>
            <a:r>
              <a:rPr lang="de-DE" sz="2000" dirty="0">
                <a:solidFill>
                  <a:schemeClr val="bg1"/>
                </a:solidFill>
              </a:rPr>
              <a:t> </a:t>
            </a:r>
            <a:r>
              <a:rPr lang="de-DE" sz="2000" dirty="0" err="1" smtClean="0">
                <a:solidFill>
                  <a:schemeClr val="bg1"/>
                </a:solidFill>
              </a:rPr>
              <a:t>Functioning</a:t>
            </a:r>
            <a:endParaRPr lang="de-DE" sz="2000" dirty="0">
              <a:solidFill>
                <a:schemeClr val="bg1"/>
              </a:solidFill>
            </a:endParaRPr>
          </a:p>
        </p:txBody>
      </p:sp>
      <p:sp>
        <p:nvSpPr>
          <p:cNvPr id="101" name="Abgerundetes Rechteck 22"/>
          <p:cNvSpPr/>
          <p:nvPr/>
        </p:nvSpPr>
        <p:spPr>
          <a:xfrm>
            <a:off x="11352663" y="978864"/>
            <a:ext cx="2096086" cy="811306"/>
          </a:xfrm>
          <a:prstGeom prst="roundRect">
            <a:avLst/>
          </a:prstGeom>
          <a:solidFill>
            <a:srgbClr val="CC00CC"/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/>
              <a:t>Primary/</a:t>
            </a:r>
            <a:r>
              <a:rPr lang="de-DE" sz="1600" dirty="0" err="1" smtClean="0"/>
              <a:t>secondary</a:t>
            </a:r>
            <a:r>
              <a:rPr lang="de-DE" sz="1600" dirty="0" smtClean="0"/>
              <a:t> </a:t>
            </a:r>
            <a:r>
              <a:rPr lang="de-DE" sz="1600" dirty="0" err="1" smtClean="0"/>
              <a:t>production</a:t>
            </a:r>
            <a:endParaRPr lang="de-DE" sz="1600" dirty="0"/>
          </a:p>
        </p:txBody>
      </p:sp>
      <p:sp>
        <p:nvSpPr>
          <p:cNvPr id="102" name="Abgerundetes Rechteck 22"/>
          <p:cNvSpPr/>
          <p:nvPr/>
        </p:nvSpPr>
        <p:spPr>
          <a:xfrm>
            <a:off x="11352663" y="3008580"/>
            <a:ext cx="2096086" cy="811306"/>
          </a:xfrm>
          <a:prstGeom prst="roundRect">
            <a:avLst/>
          </a:prstGeom>
          <a:solidFill>
            <a:srgbClr val="CC00CC"/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/>
              <a:t>Habitat/</a:t>
            </a:r>
            <a:r>
              <a:rPr lang="de-DE" sz="1600" dirty="0" err="1" smtClean="0"/>
              <a:t>breeding</a:t>
            </a:r>
            <a:r>
              <a:rPr lang="de-DE" sz="1600" dirty="0" smtClean="0"/>
              <a:t>/</a:t>
            </a:r>
            <a:r>
              <a:rPr lang="de-DE" sz="1600" dirty="0" err="1" smtClean="0"/>
              <a:t>feeding</a:t>
            </a:r>
            <a:r>
              <a:rPr lang="de-DE" sz="1600" dirty="0" smtClean="0"/>
              <a:t>/</a:t>
            </a:r>
            <a:r>
              <a:rPr lang="de-DE" sz="1600" dirty="0" err="1" smtClean="0"/>
              <a:t>nursery</a:t>
            </a:r>
            <a:r>
              <a:rPr lang="de-DE" sz="1600" dirty="0" smtClean="0"/>
              <a:t> </a:t>
            </a:r>
            <a:r>
              <a:rPr lang="de-DE" sz="1600" dirty="0" err="1" smtClean="0"/>
              <a:t>grounds</a:t>
            </a:r>
            <a:endParaRPr lang="de-DE" sz="1600" dirty="0"/>
          </a:p>
        </p:txBody>
      </p:sp>
      <p:sp>
        <p:nvSpPr>
          <p:cNvPr id="105" name="Abgerundetes Rechteck 22"/>
          <p:cNvSpPr/>
          <p:nvPr/>
        </p:nvSpPr>
        <p:spPr>
          <a:xfrm>
            <a:off x="11352663" y="4864757"/>
            <a:ext cx="2096086" cy="811306"/>
          </a:xfrm>
          <a:prstGeom prst="roundRect">
            <a:avLst/>
          </a:prstGeom>
          <a:solidFill>
            <a:srgbClr val="CC00CC"/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/>
              <a:t>Other </a:t>
            </a:r>
            <a:r>
              <a:rPr lang="de-DE" sz="1600" dirty="0" err="1" smtClean="0"/>
              <a:t>supporting</a:t>
            </a:r>
            <a:r>
              <a:rPr lang="de-DE" sz="1600" dirty="0" smtClean="0"/>
              <a:t> </a:t>
            </a:r>
            <a:r>
              <a:rPr lang="de-DE" sz="1600" dirty="0" err="1" smtClean="0"/>
              <a:t>functions</a:t>
            </a:r>
            <a:r>
              <a:rPr lang="de-DE" sz="1600" dirty="0" smtClean="0"/>
              <a:t> </a:t>
            </a:r>
            <a:endParaRPr lang="de-DE" sz="1600" dirty="0"/>
          </a:p>
        </p:txBody>
      </p:sp>
      <p:cxnSp>
        <p:nvCxnSpPr>
          <p:cNvPr id="106" name="Gerade Verbindung mit Pfeil 169"/>
          <p:cNvCxnSpPr>
            <a:stCxn id="101" idx="3"/>
            <a:endCxn id="23" idx="1"/>
          </p:cNvCxnSpPr>
          <p:nvPr/>
        </p:nvCxnSpPr>
        <p:spPr>
          <a:xfrm>
            <a:off x="13448749" y="1384517"/>
            <a:ext cx="1461072" cy="3561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Gerade Verbindung mit Pfeil 86"/>
          <p:cNvCxnSpPr>
            <a:stCxn id="101" idx="3"/>
            <a:endCxn id="25" idx="1"/>
          </p:cNvCxnSpPr>
          <p:nvPr/>
        </p:nvCxnSpPr>
        <p:spPr>
          <a:xfrm>
            <a:off x="13448749" y="1384517"/>
            <a:ext cx="1524554" cy="4314608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Gerade Verbindung mit Pfeil 169"/>
          <p:cNvCxnSpPr>
            <a:stCxn id="22" idx="3"/>
            <a:endCxn id="102" idx="1"/>
          </p:cNvCxnSpPr>
          <p:nvPr/>
        </p:nvCxnSpPr>
        <p:spPr>
          <a:xfrm flipV="1">
            <a:off x="10143378" y="3414233"/>
            <a:ext cx="1209285" cy="123652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Gerade Verbindung mit Pfeil 79"/>
          <p:cNvCxnSpPr>
            <a:stCxn id="105" idx="3"/>
            <a:endCxn id="25" idx="1"/>
          </p:cNvCxnSpPr>
          <p:nvPr/>
        </p:nvCxnSpPr>
        <p:spPr>
          <a:xfrm>
            <a:off x="13448749" y="5270410"/>
            <a:ext cx="1524554" cy="428715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Gerade Verbindung mit Pfeil 79"/>
          <p:cNvCxnSpPr>
            <a:stCxn id="105" idx="3"/>
            <a:endCxn id="24" idx="1"/>
          </p:cNvCxnSpPr>
          <p:nvPr/>
        </p:nvCxnSpPr>
        <p:spPr>
          <a:xfrm flipV="1">
            <a:off x="13448749" y="3453606"/>
            <a:ext cx="1492290" cy="1816804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Gerade Verbindung mit Pfeil 79"/>
          <p:cNvCxnSpPr>
            <a:stCxn id="105" idx="3"/>
            <a:endCxn id="23" idx="1"/>
          </p:cNvCxnSpPr>
          <p:nvPr/>
        </p:nvCxnSpPr>
        <p:spPr>
          <a:xfrm flipV="1">
            <a:off x="13448749" y="1420129"/>
            <a:ext cx="1461072" cy="3850281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Gerade Verbindung mit Pfeil 169"/>
          <p:cNvCxnSpPr>
            <a:stCxn id="102" idx="3"/>
            <a:endCxn id="24" idx="1"/>
          </p:cNvCxnSpPr>
          <p:nvPr/>
        </p:nvCxnSpPr>
        <p:spPr>
          <a:xfrm>
            <a:off x="13448749" y="3414233"/>
            <a:ext cx="1492290" cy="3937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Gerade Verbindung mit Pfeil 79"/>
          <p:cNvCxnSpPr>
            <a:stCxn id="102" idx="3"/>
            <a:endCxn id="25" idx="1"/>
          </p:cNvCxnSpPr>
          <p:nvPr/>
        </p:nvCxnSpPr>
        <p:spPr>
          <a:xfrm>
            <a:off x="13448749" y="3414233"/>
            <a:ext cx="1524554" cy="2284892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Gerade Verbindung mit Pfeil 79"/>
          <p:cNvCxnSpPr>
            <a:stCxn id="102" idx="3"/>
            <a:endCxn id="23" idx="1"/>
          </p:cNvCxnSpPr>
          <p:nvPr/>
        </p:nvCxnSpPr>
        <p:spPr>
          <a:xfrm flipV="1">
            <a:off x="13448749" y="1420129"/>
            <a:ext cx="1461072" cy="1994104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894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bgerundetes Rechteck 13"/>
          <p:cNvSpPr/>
          <p:nvPr/>
        </p:nvSpPr>
        <p:spPr>
          <a:xfrm>
            <a:off x="7801631" y="160238"/>
            <a:ext cx="2994812" cy="313821"/>
          </a:xfrm>
          <a:prstGeom prst="roundRect">
            <a:avLst/>
          </a:prstGeom>
        </p:spPr>
        <p:style>
          <a:lnRef idx="2">
            <a:schemeClr val="dk1"/>
          </a:lnRef>
          <a:fillRef idx="1003">
            <a:schemeClr val="dk2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Ecosystem</a:t>
            </a:r>
            <a:r>
              <a:rPr lang="de-DE" dirty="0">
                <a:solidFill>
                  <a:schemeClr val="bg1"/>
                </a:solidFill>
              </a:rPr>
              <a:t> components</a:t>
            </a:r>
          </a:p>
        </p:txBody>
      </p:sp>
      <p:sp>
        <p:nvSpPr>
          <p:cNvPr id="15" name="Abgerundetes Rechteck 14"/>
          <p:cNvSpPr/>
          <p:nvPr/>
        </p:nvSpPr>
        <p:spPr>
          <a:xfrm>
            <a:off x="14227049" y="140438"/>
            <a:ext cx="4064000" cy="351858"/>
          </a:xfrm>
          <a:prstGeom prst="roundRect">
            <a:avLst/>
          </a:prstGeom>
        </p:spPr>
        <p:style>
          <a:lnRef idx="2">
            <a:schemeClr val="dk1"/>
          </a:lnRef>
          <a:fillRef idx="1003">
            <a:schemeClr val="dk2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Ecosystem Services</a:t>
            </a:r>
          </a:p>
        </p:txBody>
      </p:sp>
      <p:sp>
        <p:nvSpPr>
          <p:cNvPr id="16" name="Abgerundetes Rechteck 15"/>
          <p:cNvSpPr/>
          <p:nvPr/>
        </p:nvSpPr>
        <p:spPr>
          <a:xfrm>
            <a:off x="18291049" y="146736"/>
            <a:ext cx="3175001" cy="334533"/>
          </a:xfrm>
          <a:prstGeom prst="roundRect">
            <a:avLst/>
          </a:prstGeom>
        </p:spPr>
        <p:style>
          <a:lnRef idx="2">
            <a:schemeClr val="dk1"/>
          </a:lnRef>
          <a:fillRef idx="1003">
            <a:schemeClr val="dk2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Stakeholder/ beneficiaries</a:t>
            </a:r>
          </a:p>
        </p:txBody>
      </p:sp>
      <p:sp>
        <p:nvSpPr>
          <p:cNvPr id="21" name="Abgerundetes Rechteck 20"/>
          <p:cNvSpPr/>
          <p:nvPr/>
        </p:nvSpPr>
        <p:spPr>
          <a:xfrm>
            <a:off x="8193303" y="1394907"/>
            <a:ext cx="1965758" cy="113760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Fish and cephalopods</a:t>
            </a:r>
          </a:p>
        </p:txBody>
      </p:sp>
      <p:sp>
        <p:nvSpPr>
          <p:cNvPr id="22" name="Abgerundetes Rechteck 21"/>
          <p:cNvSpPr/>
          <p:nvPr/>
        </p:nvSpPr>
        <p:spPr>
          <a:xfrm>
            <a:off x="8264643" y="4086642"/>
            <a:ext cx="1878735" cy="1128233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Rocky </a:t>
            </a:r>
            <a:r>
              <a:rPr lang="de-DE" dirty="0" err="1"/>
              <a:t>habitats</a:t>
            </a:r>
            <a:endParaRPr lang="de-DE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de-DE" sz="1600" dirty="0"/>
              <a:t>AS </a:t>
            </a:r>
            <a:r>
              <a:rPr lang="de-DE" sz="1600" dirty="0" err="1"/>
              <a:t>Littoral</a:t>
            </a:r>
            <a:r>
              <a:rPr lang="de-DE" sz="1600" dirty="0"/>
              <a:t> rock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de-DE" sz="1600" dirty="0"/>
              <a:t>AI </a:t>
            </a:r>
            <a:r>
              <a:rPr lang="de-DE" sz="1600" dirty="0" err="1"/>
              <a:t>Littoral</a:t>
            </a:r>
            <a:r>
              <a:rPr lang="de-DE" sz="1600" dirty="0"/>
              <a:t> rock</a:t>
            </a:r>
          </a:p>
        </p:txBody>
      </p:sp>
      <p:sp>
        <p:nvSpPr>
          <p:cNvPr id="23" name="Abgerundetes Rechteck 22"/>
          <p:cNvSpPr/>
          <p:nvPr/>
        </p:nvSpPr>
        <p:spPr>
          <a:xfrm>
            <a:off x="14909821" y="1014476"/>
            <a:ext cx="2096086" cy="811306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/>
              <a:t>Nutritional biomass</a:t>
            </a:r>
          </a:p>
        </p:txBody>
      </p:sp>
      <p:sp>
        <p:nvSpPr>
          <p:cNvPr id="24" name="Abgerundetes Rechteck 23"/>
          <p:cNvSpPr/>
          <p:nvPr/>
        </p:nvSpPr>
        <p:spPr>
          <a:xfrm>
            <a:off x="14941039" y="3059711"/>
            <a:ext cx="2096086" cy="787790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/>
              <a:t>Physical and experiential interactions</a:t>
            </a:r>
          </a:p>
        </p:txBody>
      </p:sp>
      <p:sp>
        <p:nvSpPr>
          <p:cNvPr id="25" name="Abgerundetes Rechteck 24"/>
          <p:cNvSpPr/>
          <p:nvPr/>
        </p:nvSpPr>
        <p:spPr>
          <a:xfrm>
            <a:off x="14973303" y="5305230"/>
            <a:ext cx="2096086" cy="787790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/>
              <a:t>Other </a:t>
            </a:r>
            <a:r>
              <a:rPr lang="de-DE" sz="1600" dirty="0" err="1"/>
              <a:t>cultural</a:t>
            </a:r>
            <a:r>
              <a:rPr lang="de-DE" sz="1600" dirty="0"/>
              <a:t> </a:t>
            </a:r>
            <a:r>
              <a:rPr lang="de-DE" sz="1600" dirty="0" err="1"/>
              <a:t>values</a:t>
            </a:r>
            <a:endParaRPr lang="de-DE" sz="1600" dirty="0"/>
          </a:p>
          <a:p>
            <a:pPr algn="ctr"/>
            <a:r>
              <a:rPr lang="de-DE" sz="1600" dirty="0">
                <a:sym typeface="Wingdings" panose="05000000000000000000" pitchFamily="2" charset="2"/>
              </a:rPr>
              <a:t> existence/bequest</a:t>
            </a:r>
            <a:endParaRPr lang="de-DE" sz="1600" dirty="0"/>
          </a:p>
        </p:txBody>
      </p:sp>
      <p:sp>
        <p:nvSpPr>
          <p:cNvPr id="26" name="Abgerundetes Rechteck 25"/>
          <p:cNvSpPr/>
          <p:nvPr/>
        </p:nvSpPr>
        <p:spPr>
          <a:xfrm>
            <a:off x="19355175" y="803588"/>
            <a:ext cx="2096086" cy="78779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Recreational fishers</a:t>
            </a:r>
          </a:p>
        </p:txBody>
      </p:sp>
      <p:sp>
        <p:nvSpPr>
          <p:cNvPr id="27" name="Abgerundetes Rechteck 26"/>
          <p:cNvSpPr/>
          <p:nvPr/>
        </p:nvSpPr>
        <p:spPr>
          <a:xfrm>
            <a:off x="19355175" y="1942309"/>
            <a:ext cx="2096086" cy="78779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Commercial fishers</a:t>
            </a:r>
          </a:p>
        </p:txBody>
      </p:sp>
      <p:sp>
        <p:nvSpPr>
          <p:cNvPr id="28" name="Abgerundetes Rechteck 27"/>
          <p:cNvSpPr/>
          <p:nvPr/>
        </p:nvSpPr>
        <p:spPr>
          <a:xfrm>
            <a:off x="19376162" y="3078540"/>
            <a:ext cx="2096086" cy="78779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Tourism operators</a:t>
            </a:r>
          </a:p>
        </p:txBody>
      </p:sp>
      <p:sp>
        <p:nvSpPr>
          <p:cNvPr id="29" name="Abgerundetes Rechteck 28"/>
          <p:cNvSpPr/>
          <p:nvPr/>
        </p:nvSpPr>
        <p:spPr>
          <a:xfrm>
            <a:off x="19376162" y="5353493"/>
            <a:ext cx="2096086" cy="834415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Other local stakeholders</a:t>
            </a:r>
          </a:p>
        </p:txBody>
      </p:sp>
      <p:cxnSp>
        <p:nvCxnSpPr>
          <p:cNvPr id="78" name="Gerade Verbindung mit Pfeil 77"/>
          <p:cNvCxnSpPr>
            <a:stCxn id="101" idx="3"/>
            <a:endCxn id="24" idx="1"/>
          </p:cNvCxnSpPr>
          <p:nvPr/>
        </p:nvCxnSpPr>
        <p:spPr>
          <a:xfrm>
            <a:off x="13448749" y="1384517"/>
            <a:ext cx="1492290" cy="206908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Gerade Verbindung mit Pfeil 79"/>
          <p:cNvCxnSpPr>
            <a:stCxn id="22" idx="3"/>
            <a:endCxn id="105" idx="1"/>
          </p:cNvCxnSpPr>
          <p:nvPr/>
        </p:nvCxnSpPr>
        <p:spPr>
          <a:xfrm>
            <a:off x="10143378" y="4650759"/>
            <a:ext cx="1209285" cy="619651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Gerade Verbindung mit Pfeil 86"/>
          <p:cNvCxnSpPr>
            <a:stCxn id="21" idx="3"/>
            <a:endCxn id="105" idx="1"/>
          </p:cNvCxnSpPr>
          <p:nvPr/>
        </p:nvCxnSpPr>
        <p:spPr>
          <a:xfrm>
            <a:off x="10159061" y="1963709"/>
            <a:ext cx="1193602" cy="3306701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Gerade Verbindung mit Pfeil 90"/>
          <p:cNvCxnSpPr>
            <a:stCxn id="22" idx="3"/>
            <a:endCxn id="22" idx="3"/>
          </p:cNvCxnSpPr>
          <p:nvPr/>
        </p:nvCxnSpPr>
        <p:spPr>
          <a:xfrm>
            <a:off x="10143377" y="4650758"/>
            <a:ext cx="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Gerade Verbindung mit Pfeil 96"/>
          <p:cNvCxnSpPr>
            <a:stCxn id="23" idx="3"/>
            <a:endCxn id="26" idx="1"/>
          </p:cNvCxnSpPr>
          <p:nvPr/>
        </p:nvCxnSpPr>
        <p:spPr>
          <a:xfrm flipV="1">
            <a:off x="17005907" y="1197483"/>
            <a:ext cx="2349268" cy="22264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Gerade Verbindung mit Pfeil 98"/>
          <p:cNvCxnSpPr>
            <a:stCxn id="23" idx="3"/>
            <a:endCxn id="27" idx="1"/>
          </p:cNvCxnSpPr>
          <p:nvPr/>
        </p:nvCxnSpPr>
        <p:spPr>
          <a:xfrm>
            <a:off x="17005907" y="1420129"/>
            <a:ext cx="2349268" cy="91607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Gerader Verbinder 102"/>
          <p:cNvCxnSpPr>
            <a:stCxn id="24" idx="3"/>
            <a:endCxn id="24" idx="3"/>
          </p:cNvCxnSpPr>
          <p:nvPr/>
        </p:nvCxnSpPr>
        <p:spPr>
          <a:xfrm>
            <a:off x="17037125" y="345360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Abgerundetes Rechteck 103"/>
          <p:cNvSpPr/>
          <p:nvPr/>
        </p:nvSpPr>
        <p:spPr>
          <a:xfrm>
            <a:off x="19407529" y="4186199"/>
            <a:ext cx="2096086" cy="78779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Tourists</a:t>
            </a:r>
          </a:p>
        </p:txBody>
      </p:sp>
      <p:cxnSp>
        <p:nvCxnSpPr>
          <p:cNvPr id="109" name="Gerade Verbindung mit Pfeil 108"/>
          <p:cNvCxnSpPr>
            <a:stCxn id="25" idx="3"/>
            <a:endCxn id="29" idx="1"/>
          </p:cNvCxnSpPr>
          <p:nvPr/>
        </p:nvCxnSpPr>
        <p:spPr>
          <a:xfrm>
            <a:off x="17069390" y="5699126"/>
            <a:ext cx="2306773" cy="7157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Gerade Verbindung mit Pfeil 110"/>
          <p:cNvCxnSpPr>
            <a:stCxn id="24" idx="3"/>
            <a:endCxn id="28" idx="1"/>
          </p:cNvCxnSpPr>
          <p:nvPr/>
        </p:nvCxnSpPr>
        <p:spPr>
          <a:xfrm>
            <a:off x="17037126" y="3453607"/>
            <a:ext cx="2339037" cy="1882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Gerade Verbindung mit Pfeil 112"/>
          <p:cNvCxnSpPr>
            <a:stCxn id="24" idx="3"/>
            <a:endCxn id="104" idx="1"/>
          </p:cNvCxnSpPr>
          <p:nvPr/>
        </p:nvCxnSpPr>
        <p:spPr>
          <a:xfrm>
            <a:off x="17037125" y="3453606"/>
            <a:ext cx="2370404" cy="112648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Gerade Verbindung mit Pfeil 114"/>
          <p:cNvCxnSpPr>
            <a:stCxn id="24" idx="3"/>
            <a:endCxn id="26" idx="1"/>
          </p:cNvCxnSpPr>
          <p:nvPr/>
        </p:nvCxnSpPr>
        <p:spPr>
          <a:xfrm flipV="1">
            <a:off x="17037125" y="1197484"/>
            <a:ext cx="2318050" cy="225612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Gerade Verbindung mit Pfeil 116"/>
          <p:cNvCxnSpPr>
            <a:stCxn id="23" idx="3"/>
            <a:endCxn id="104" idx="1"/>
          </p:cNvCxnSpPr>
          <p:nvPr/>
        </p:nvCxnSpPr>
        <p:spPr>
          <a:xfrm>
            <a:off x="17005907" y="1420129"/>
            <a:ext cx="2401622" cy="3159965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Gerade Verbindung mit Pfeil 118"/>
          <p:cNvCxnSpPr>
            <a:stCxn id="23" idx="3"/>
            <a:endCxn id="29" idx="1"/>
          </p:cNvCxnSpPr>
          <p:nvPr/>
        </p:nvCxnSpPr>
        <p:spPr>
          <a:xfrm>
            <a:off x="17005907" y="1420129"/>
            <a:ext cx="2370255" cy="4350572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Gerade Verbindung mit Pfeil 122"/>
          <p:cNvCxnSpPr>
            <a:stCxn id="25" idx="3"/>
            <a:endCxn id="26" idx="1"/>
          </p:cNvCxnSpPr>
          <p:nvPr/>
        </p:nvCxnSpPr>
        <p:spPr>
          <a:xfrm flipV="1">
            <a:off x="17069389" y="1197483"/>
            <a:ext cx="2285786" cy="4501642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Gerade Verbindung mit Pfeil 124"/>
          <p:cNvCxnSpPr>
            <a:stCxn id="25" idx="3"/>
            <a:endCxn id="27" idx="1"/>
          </p:cNvCxnSpPr>
          <p:nvPr/>
        </p:nvCxnSpPr>
        <p:spPr>
          <a:xfrm flipV="1">
            <a:off x="17069389" y="2336205"/>
            <a:ext cx="2285786" cy="3362921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Gerade Verbindung mit Pfeil 126"/>
          <p:cNvCxnSpPr>
            <a:stCxn id="25" idx="3"/>
            <a:endCxn id="28" idx="1"/>
          </p:cNvCxnSpPr>
          <p:nvPr/>
        </p:nvCxnSpPr>
        <p:spPr>
          <a:xfrm flipV="1">
            <a:off x="17069390" y="3472435"/>
            <a:ext cx="2306773" cy="2226690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Gerade Verbindung mit Pfeil 169"/>
          <p:cNvCxnSpPr>
            <a:stCxn id="21" idx="3"/>
            <a:endCxn id="101" idx="1"/>
          </p:cNvCxnSpPr>
          <p:nvPr/>
        </p:nvCxnSpPr>
        <p:spPr>
          <a:xfrm flipV="1">
            <a:off x="10159061" y="1384517"/>
            <a:ext cx="1193602" cy="57919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0" name="Textfeld 469"/>
          <p:cNvSpPr txBox="1"/>
          <p:nvPr/>
        </p:nvSpPr>
        <p:spPr>
          <a:xfrm>
            <a:off x="12059493" y="6469821"/>
            <a:ext cx="21247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err="1"/>
              <a:t>Direct</a:t>
            </a:r>
            <a:r>
              <a:rPr lang="de-DE" sz="1600" b="1" dirty="0"/>
              <a:t> link: </a:t>
            </a:r>
          </a:p>
        </p:txBody>
      </p:sp>
      <p:sp>
        <p:nvSpPr>
          <p:cNvPr id="471" name="Textfeld 470"/>
          <p:cNvSpPr txBox="1"/>
          <p:nvPr/>
        </p:nvSpPr>
        <p:spPr>
          <a:xfrm>
            <a:off x="15078820" y="6457210"/>
            <a:ext cx="2310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err="1"/>
              <a:t>Indirect</a:t>
            </a:r>
            <a:r>
              <a:rPr lang="de-DE" sz="1600" b="1" dirty="0"/>
              <a:t> link: </a:t>
            </a:r>
          </a:p>
        </p:txBody>
      </p:sp>
      <p:cxnSp>
        <p:nvCxnSpPr>
          <p:cNvPr id="473" name="Gerade Verbindung mit Pfeil 472"/>
          <p:cNvCxnSpPr/>
          <p:nvPr/>
        </p:nvCxnSpPr>
        <p:spPr>
          <a:xfrm>
            <a:off x="13290201" y="6639098"/>
            <a:ext cx="579379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6" name="Gerade Verbindung mit Pfeil 475"/>
          <p:cNvCxnSpPr/>
          <p:nvPr/>
        </p:nvCxnSpPr>
        <p:spPr>
          <a:xfrm>
            <a:off x="16566843" y="6626487"/>
            <a:ext cx="579379" cy="0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Abgerundetes Rechteck 13"/>
          <p:cNvSpPr/>
          <p:nvPr/>
        </p:nvSpPr>
        <p:spPr>
          <a:xfrm>
            <a:off x="10796443" y="146736"/>
            <a:ext cx="3430606" cy="325196"/>
          </a:xfrm>
          <a:prstGeom prst="roundRect">
            <a:avLst/>
          </a:prstGeom>
        </p:spPr>
        <p:style>
          <a:lnRef idx="2">
            <a:schemeClr val="dk1"/>
          </a:lnRef>
          <a:fillRef idx="1003">
            <a:schemeClr val="dk2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Ecosystem</a:t>
            </a:r>
            <a:r>
              <a:rPr lang="de-DE" dirty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Functioning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01" name="Abgerundetes Rechteck 22"/>
          <p:cNvSpPr/>
          <p:nvPr/>
        </p:nvSpPr>
        <p:spPr>
          <a:xfrm>
            <a:off x="11352663" y="978864"/>
            <a:ext cx="2096086" cy="811306"/>
          </a:xfrm>
          <a:prstGeom prst="roundRect">
            <a:avLst/>
          </a:prstGeom>
          <a:solidFill>
            <a:srgbClr val="CC00CC"/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/>
              <a:t>Primary/</a:t>
            </a:r>
            <a:r>
              <a:rPr lang="de-DE" sz="1600" dirty="0" err="1" smtClean="0"/>
              <a:t>secondary</a:t>
            </a:r>
            <a:r>
              <a:rPr lang="de-DE" sz="1600" dirty="0" smtClean="0"/>
              <a:t> </a:t>
            </a:r>
            <a:r>
              <a:rPr lang="de-DE" sz="1600" dirty="0" err="1" smtClean="0"/>
              <a:t>production</a:t>
            </a:r>
            <a:endParaRPr lang="de-DE" sz="1600" dirty="0"/>
          </a:p>
        </p:txBody>
      </p:sp>
      <p:sp>
        <p:nvSpPr>
          <p:cNvPr id="102" name="Abgerundetes Rechteck 22"/>
          <p:cNvSpPr/>
          <p:nvPr/>
        </p:nvSpPr>
        <p:spPr>
          <a:xfrm>
            <a:off x="11352663" y="3008580"/>
            <a:ext cx="2096086" cy="811306"/>
          </a:xfrm>
          <a:prstGeom prst="roundRect">
            <a:avLst/>
          </a:prstGeom>
          <a:solidFill>
            <a:srgbClr val="CC00CC"/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/>
              <a:t>Habitat/</a:t>
            </a:r>
            <a:r>
              <a:rPr lang="de-DE" sz="1600" dirty="0" err="1" smtClean="0"/>
              <a:t>breeding</a:t>
            </a:r>
            <a:r>
              <a:rPr lang="de-DE" sz="1600" dirty="0" smtClean="0"/>
              <a:t>/</a:t>
            </a:r>
            <a:r>
              <a:rPr lang="de-DE" sz="1600" dirty="0" err="1" smtClean="0"/>
              <a:t>feeding</a:t>
            </a:r>
            <a:r>
              <a:rPr lang="de-DE" sz="1600" dirty="0" smtClean="0"/>
              <a:t>/</a:t>
            </a:r>
            <a:r>
              <a:rPr lang="de-DE" sz="1600" dirty="0" err="1" smtClean="0"/>
              <a:t>nursery</a:t>
            </a:r>
            <a:r>
              <a:rPr lang="de-DE" sz="1600" dirty="0" smtClean="0"/>
              <a:t> </a:t>
            </a:r>
            <a:r>
              <a:rPr lang="de-DE" sz="1600" dirty="0" err="1" smtClean="0"/>
              <a:t>grounds</a:t>
            </a:r>
            <a:endParaRPr lang="de-DE" sz="1600" dirty="0"/>
          </a:p>
        </p:txBody>
      </p:sp>
      <p:sp>
        <p:nvSpPr>
          <p:cNvPr id="105" name="Abgerundetes Rechteck 22"/>
          <p:cNvSpPr/>
          <p:nvPr/>
        </p:nvSpPr>
        <p:spPr>
          <a:xfrm>
            <a:off x="11352663" y="4864757"/>
            <a:ext cx="2096086" cy="811306"/>
          </a:xfrm>
          <a:prstGeom prst="roundRect">
            <a:avLst/>
          </a:prstGeom>
          <a:solidFill>
            <a:srgbClr val="CC00CC"/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/>
              <a:t>Other </a:t>
            </a:r>
            <a:r>
              <a:rPr lang="de-DE" sz="1600" dirty="0" err="1" smtClean="0"/>
              <a:t>supporting</a:t>
            </a:r>
            <a:r>
              <a:rPr lang="de-DE" sz="1600" dirty="0" smtClean="0"/>
              <a:t> </a:t>
            </a:r>
            <a:r>
              <a:rPr lang="de-DE" sz="1600" dirty="0" err="1" smtClean="0"/>
              <a:t>functions</a:t>
            </a:r>
            <a:r>
              <a:rPr lang="de-DE" sz="1600" dirty="0" smtClean="0"/>
              <a:t> </a:t>
            </a:r>
            <a:endParaRPr lang="de-DE" sz="1600" dirty="0"/>
          </a:p>
        </p:txBody>
      </p:sp>
      <p:cxnSp>
        <p:nvCxnSpPr>
          <p:cNvPr id="106" name="Gerade Verbindung mit Pfeil 169"/>
          <p:cNvCxnSpPr>
            <a:stCxn id="101" idx="3"/>
            <a:endCxn id="23" idx="1"/>
          </p:cNvCxnSpPr>
          <p:nvPr/>
        </p:nvCxnSpPr>
        <p:spPr>
          <a:xfrm>
            <a:off x="13448749" y="1384517"/>
            <a:ext cx="1461072" cy="3561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Gerade Verbindung mit Pfeil 86"/>
          <p:cNvCxnSpPr>
            <a:stCxn id="101" idx="3"/>
            <a:endCxn id="25" idx="1"/>
          </p:cNvCxnSpPr>
          <p:nvPr/>
        </p:nvCxnSpPr>
        <p:spPr>
          <a:xfrm>
            <a:off x="13448749" y="1384517"/>
            <a:ext cx="1524554" cy="4314608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Gerade Verbindung mit Pfeil 169"/>
          <p:cNvCxnSpPr>
            <a:stCxn id="22" idx="3"/>
            <a:endCxn id="102" idx="1"/>
          </p:cNvCxnSpPr>
          <p:nvPr/>
        </p:nvCxnSpPr>
        <p:spPr>
          <a:xfrm flipV="1">
            <a:off x="10143378" y="3414233"/>
            <a:ext cx="1209285" cy="123652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Gerade Verbindung mit Pfeil 79"/>
          <p:cNvCxnSpPr>
            <a:stCxn id="105" idx="3"/>
            <a:endCxn id="25" idx="1"/>
          </p:cNvCxnSpPr>
          <p:nvPr/>
        </p:nvCxnSpPr>
        <p:spPr>
          <a:xfrm>
            <a:off x="13448749" y="5270410"/>
            <a:ext cx="1524554" cy="428715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Gerade Verbindung mit Pfeil 79"/>
          <p:cNvCxnSpPr>
            <a:stCxn id="105" idx="3"/>
            <a:endCxn id="24" idx="1"/>
          </p:cNvCxnSpPr>
          <p:nvPr/>
        </p:nvCxnSpPr>
        <p:spPr>
          <a:xfrm flipV="1">
            <a:off x="13448749" y="3453606"/>
            <a:ext cx="1492290" cy="1816804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Gerade Verbindung mit Pfeil 79"/>
          <p:cNvCxnSpPr>
            <a:stCxn id="105" idx="3"/>
            <a:endCxn id="23" idx="1"/>
          </p:cNvCxnSpPr>
          <p:nvPr/>
        </p:nvCxnSpPr>
        <p:spPr>
          <a:xfrm flipV="1">
            <a:off x="13448749" y="1420129"/>
            <a:ext cx="1461072" cy="3850281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Gerade Verbindung mit Pfeil 169"/>
          <p:cNvCxnSpPr>
            <a:stCxn id="102" idx="3"/>
            <a:endCxn id="24" idx="1"/>
          </p:cNvCxnSpPr>
          <p:nvPr/>
        </p:nvCxnSpPr>
        <p:spPr>
          <a:xfrm>
            <a:off x="13448749" y="3414233"/>
            <a:ext cx="1492290" cy="3937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Gerade Verbindung mit Pfeil 79"/>
          <p:cNvCxnSpPr>
            <a:stCxn id="102" idx="3"/>
            <a:endCxn id="25" idx="1"/>
          </p:cNvCxnSpPr>
          <p:nvPr/>
        </p:nvCxnSpPr>
        <p:spPr>
          <a:xfrm>
            <a:off x="13448749" y="3414233"/>
            <a:ext cx="1524554" cy="2284892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Gerade Verbindung mit Pfeil 79"/>
          <p:cNvCxnSpPr>
            <a:stCxn id="102" idx="3"/>
            <a:endCxn id="23" idx="1"/>
          </p:cNvCxnSpPr>
          <p:nvPr/>
        </p:nvCxnSpPr>
        <p:spPr>
          <a:xfrm flipV="1">
            <a:off x="13448749" y="1420129"/>
            <a:ext cx="1461072" cy="1994104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325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bgerundetes Rechteck 2"/>
          <p:cNvSpPr/>
          <p:nvPr/>
        </p:nvSpPr>
        <p:spPr>
          <a:xfrm>
            <a:off x="217063" y="605649"/>
            <a:ext cx="2840113" cy="288818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r>
              <a:rPr lang="en-GB" sz="1600" b="1" dirty="0"/>
              <a:t>Tourism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Activities releasing atmospheric emissions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Boating/Yachting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Catch and release sport fishing Cruise ships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Diving/Dive site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Glass bottom boat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Marinas and dock/port facilities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Public beach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Shipping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Water sports - mooring/anchoring/beaching/launching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Whale/dolphin watching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217063" y="3624032"/>
            <a:ext cx="2836239" cy="309023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r>
              <a:rPr lang="en-GB" sz="1600" b="1" dirty="0"/>
              <a:t>Commercial and recreational  fisheries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Angling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Catch and release sport fishing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Long-line pelagic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Marinas and dock/port facilities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Nets (fixed/set/gillnets/other nets/lines)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Pelagic trawls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Potting/</a:t>
            </a:r>
            <a:r>
              <a:rPr lang="en-GB" sz="1200" dirty="0" err="1"/>
              <a:t>creeling</a:t>
            </a:r>
            <a:r>
              <a:rPr lang="en-GB" sz="12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Shellfish hand collecting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Shipping: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Spearfishing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5200134" y="791912"/>
            <a:ext cx="1975515" cy="87532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Extraction</a:t>
            </a:r>
            <a:r>
              <a:rPr lang="de-DE" dirty="0"/>
              <a:t> of species (floara and fauna)</a:t>
            </a:r>
          </a:p>
        </p:txBody>
      </p:sp>
      <p:sp>
        <p:nvSpPr>
          <p:cNvPr id="12" name="Abgerundetes Rechteck 11"/>
          <p:cNvSpPr/>
          <p:nvPr/>
        </p:nvSpPr>
        <p:spPr>
          <a:xfrm>
            <a:off x="221787" y="154274"/>
            <a:ext cx="4351656" cy="319785"/>
          </a:xfrm>
          <a:prstGeom prst="roundRect">
            <a:avLst/>
          </a:prstGeom>
        </p:spPr>
        <p:style>
          <a:lnRef idx="2">
            <a:schemeClr val="dk1"/>
          </a:lnRef>
          <a:fillRef idx="1003">
            <a:schemeClr val="dk2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Drivers</a:t>
            </a:r>
          </a:p>
        </p:txBody>
      </p:sp>
      <p:sp>
        <p:nvSpPr>
          <p:cNvPr id="13" name="Abgerundetes Rechteck 12"/>
          <p:cNvSpPr/>
          <p:nvPr/>
        </p:nvSpPr>
        <p:spPr>
          <a:xfrm>
            <a:off x="4573444" y="161301"/>
            <a:ext cx="3228188" cy="335136"/>
          </a:xfrm>
          <a:prstGeom prst="roundRect">
            <a:avLst/>
          </a:prstGeom>
        </p:spPr>
        <p:style>
          <a:lnRef idx="2">
            <a:schemeClr val="dk1"/>
          </a:lnRef>
          <a:fillRef idx="1003">
            <a:schemeClr val="dk2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Pressures</a:t>
            </a:r>
          </a:p>
        </p:txBody>
      </p:sp>
      <p:sp>
        <p:nvSpPr>
          <p:cNvPr id="14" name="Abgerundetes Rechteck 13"/>
          <p:cNvSpPr/>
          <p:nvPr/>
        </p:nvSpPr>
        <p:spPr>
          <a:xfrm>
            <a:off x="7801631" y="160238"/>
            <a:ext cx="2994812" cy="313821"/>
          </a:xfrm>
          <a:prstGeom prst="roundRect">
            <a:avLst/>
          </a:prstGeom>
        </p:spPr>
        <p:style>
          <a:lnRef idx="2">
            <a:schemeClr val="dk1"/>
          </a:lnRef>
          <a:fillRef idx="1003">
            <a:schemeClr val="dk2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Ecosystem</a:t>
            </a:r>
            <a:r>
              <a:rPr lang="de-DE" dirty="0">
                <a:solidFill>
                  <a:schemeClr val="bg1"/>
                </a:solidFill>
              </a:rPr>
              <a:t> components</a:t>
            </a:r>
          </a:p>
        </p:txBody>
      </p:sp>
      <p:sp>
        <p:nvSpPr>
          <p:cNvPr id="18" name="Abgerundetes Rechteck 17"/>
          <p:cNvSpPr/>
          <p:nvPr/>
        </p:nvSpPr>
        <p:spPr>
          <a:xfrm>
            <a:off x="5217089" y="5338429"/>
            <a:ext cx="1979547" cy="831205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Abrasion and damage</a:t>
            </a:r>
          </a:p>
        </p:txBody>
      </p:sp>
      <p:sp>
        <p:nvSpPr>
          <p:cNvPr id="19" name="Abgerundetes Rechteck 18"/>
          <p:cNvSpPr/>
          <p:nvPr/>
        </p:nvSpPr>
        <p:spPr>
          <a:xfrm>
            <a:off x="5227221" y="3862338"/>
            <a:ext cx="1969414" cy="84282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Noise </a:t>
            </a:r>
          </a:p>
        </p:txBody>
      </p:sp>
      <p:sp>
        <p:nvSpPr>
          <p:cNvPr id="20" name="Abgerundetes Rechteck 19"/>
          <p:cNvSpPr/>
          <p:nvPr/>
        </p:nvSpPr>
        <p:spPr>
          <a:xfrm>
            <a:off x="5217088" y="2312912"/>
            <a:ext cx="1958560" cy="895572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Litter</a:t>
            </a:r>
          </a:p>
        </p:txBody>
      </p:sp>
      <p:sp>
        <p:nvSpPr>
          <p:cNvPr id="21" name="Abgerundetes Rechteck 20"/>
          <p:cNvSpPr/>
          <p:nvPr/>
        </p:nvSpPr>
        <p:spPr>
          <a:xfrm>
            <a:off x="8193303" y="1394907"/>
            <a:ext cx="1965758" cy="113760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Fish and cephalopods</a:t>
            </a:r>
          </a:p>
        </p:txBody>
      </p:sp>
      <p:sp>
        <p:nvSpPr>
          <p:cNvPr id="22" name="Abgerundetes Rechteck 21"/>
          <p:cNvSpPr/>
          <p:nvPr/>
        </p:nvSpPr>
        <p:spPr>
          <a:xfrm>
            <a:off x="8264643" y="4086642"/>
            <a:ext cx="1878735" cy="1128233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Rocky </a:t>
            </a:r>
            <a:r>
              <a:rPr lang="de-DE" dirty="0" err="1"/>
              <a:t>habitats</a:t>
            </a:r>
            <a:endParaRPr lang="de-DE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de-DE" sz="1600" dirty="0"/>
              <a:t>AS </a:t>
            </a:r>
            <a:r>
              <a:rPr lang="de-DE" sz="1600" dirty="0" err="1"/>
              <a:t>Littoral</a:t>
            </a:r>
            <a:r>
              <a:rPr lang="de-DE" sz="1600" dirty="0"/>
              <a:t> rock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de-DE" sz="1600" dirty="0"/>
              <a:t>AI </a:t>
            </a:r>
            <a:r>
              <a:rPr lang="de-DE" sz="1600" dirty="0" err="1"/>
              <a:t>Littoral</a:t>
            </a:r>
            <a:r>
              <a:rPr lang="de-DE" sz="1600" dirty="0"/>
              <a:t> rock</a:t>
            </a:r>
          </a:p>
        </p:txBody>
      </p:sp>
      <p:cxnSp>
        <p:nvCxnSpPr>
          <p:cNvPr id="46" name="Gerade Verbindung mit Pfeil 45"/>
          <p:cNvCxnSpPr>
            <a:endCxn id="20" idx="1"/>
          </p:cNvCxnSpPr>
          <p:nvPr/>
        </p:nvCxnSpPr>
        <p:spPr>
          <a:xfrm flipV="1">
            <a:off x="3053302" y="2760699"/>
            <a:ext cx="2163787" cy="240845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Gerade Verbindung mit Pfeil 49"/>
          <p:cNvCxnSpPr>
            <a:endCxn id="19" idx="1"/>
          </p:cNvCxnSpPr>
          <p:nvPr/>
        </p:nvCxnSpPr>
        <p:spPr>
          <a:xfrm>
            <a:off x="3057175" y="2049742"/>
            <a:ext cx="2170046" cy="2234006"/>
          </a:xfrm>
          <a:prstGeom prst="straightConnector1">
            <a:avLst/>
          </a:prstGeom>
          <a:ln w="28575">
            <a:prstDash val="soli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Gerade Verbindung mit Pfeil 54"/>
          <p:cNvCxnSpPr>
            <a:endCxn id="19" idx="1"/>
          </p:cNvCxnSpPr>
          <p:nvPr/>
        </p:nvCxnSpPr>
        <p:spPr>
          <a:xfrm flipV="1">
            <a:off x="3053301" y="4283749"/>
            <a:ext cx="2173920" cy="885403"/>
          </a:xfrm>
          <a:prstGeom prst="straightConnector1">
            <a:avLst/>
          </a:prstGeom>
          <a:ln w="28575">
            <a:prstDash val="soli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Gerade Verbindung mit Pfeil 56"/>
          <p:cNvCxnSpPr>
            <a:endCxn id="18" idx="1"/>
          </p:cNvCxnSpPr>
          <p:nvPr/>
        </p:nvCxnSpPr>
        <p:spPr>
          <a:xfrm>
            <a:off x="3053302" y="5169151"/>
            <a:ext cx="2163787" cy="584880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Gerade Verbindung mit Pfeil 65"/>
          <p:cNvCxnSpPr>
            <a:stCxn id="4" idx="3"/>
            <a:endCxn id="21" idx="1"/>
          </p:cNvCxnSpPr>
          <p:nvPr/>
        </p:nvCxnSpPr>
        <p:spPr>
          <a:xfrm>
            <a:off x="7175649" y="1229575"/>
            <a:ext cx="1017655" cy="73413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Gerade Verbindung mit Pfeil 67"/>
          <p:cNvCxnSpPr>
            <a:stCxn id="20" idx="3"/>
            <a:endCxn id="22" idx="1"/>
          </p:cNvCxnSpPr>
          <p:nvPr/>
        </p:nvCxnSpPr>
        <p:spPr>
          <a:xfrm>
            <a:off x="7175648" y="2760698"/>
            <a:ext cx="1088994" cy="189006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Gerade Verbindung mit Pfeil 69"/>
          <p:cNvCxnSpPr>
            <a:stCxn id="20" idx="3"/>
            <a:endCxn id="21" idx="1"/>
          </p:cNvCxnSpPr>
          <p:nvPr/>
        </p:nvCxnSpPr>
        <p:spPr>
          <a:xfrm flipV="1">
            <a:off x="7175649" y="1963710"/>
            <a:ext cx="1017655" cy="79698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Gerade Verbindung mit Pfeil 71"/>
          <p:cNvCxnSpPr>
            <a:stCxn id="19" idx="3"/>
            <a:endCxn id="21" idx="1"/>
          </p:cNvCxnSpPr>
          <p:nvPr/>
        </p:nvCxnSpPr>
        <p:spPr>
          <a:xfrm flipV="1">
            <a:off x="7196635" y="1963710"/>
            <a:ext cx="996668" cy="232003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Gerade Verbindung mit Pfeil 73"/>
          <p:cNvCxnSpPr>
            <a:stCxn id="18" idx="3"/>
            <a:endCxn id="22" idx="1"/>
          </p:cNvCxnSpPr>
          <p:nvPr/>
        </p:nvCxnSpPr>
        <p:spPr>
          <a:xfrm flipV="1">
            <a:off x="7196636" y="4650759"/>
            <a:ext cx="1068007" cy="110327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Gerade Verbindung mit Pfeil 90"/>
          <p:cNvCxnSpPr>
            <a:stCxn id="22" idx="3"/>
            <a:endCxn id="22" idx="3"/>
          </p:cNvCxnSpPr>
          <p:nvPr/>
        </p:nvCxnSpPr>
        <p:spPr>
          <a:xfrm>
            <a:off x="10143377" y="4650758"/>
            <a:ext cx="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Gerade Verbindung mit Pfeil 94"/>
          <p:cNvCxnSpPr>
            <a:stCxn id="18" idx="3"/>
            <a:endCxn id="21" idx="1"/>
          </p:cNvCxnSpPr>
          <p:nvPr/>
        </p:nvCxnSpPr>
        <p:spPr>
          <a:xfrm flipV="1">
            <a:off x="7196635" y="1963709"/>
            <a:ext cx="996668" cy="3790322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5" name="Gerade Verbindung mit Pfeil 464"/>
          <p:cNvCxnSpPr>
            <a:endCxn id="20" idx="1"/>
          </p:cNvCxnSpPr>
          <p:nvPr/>
        </p:nvCxnSpPr>
        <p:spPr>
          <a:xfrm>
            <a:off x="3057176" y="2049742"/>
            <a:ext cx="2159913" cy="71095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7" name="Gerade Verbindung mit Pfeil 466"/>
          <p:cNvCxnSpPr>
            <a:endCxn id="18" idx="1"/>
          </p:cNvCxnSpPr>
          <p:nvPr/>
        </p:nvCxnSpPr>
        <p:spPr>
          <a:xfrm>
            <a:off x="3057176" y="2049743"/>
            <a:ext cx="2159913" cy="3704289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9" name="Gerade Verbindung mit Pfeil 468"/>
          <p:cNvCxnSpPr>
            <a:endCxn id="4" idx="1"/>
          </p:cNvCxnSpPr>
          <p:nvPr/>
        </p:nvCxnSpPr>
        <p:spPr>
          <a:xfrm flipV="1">
            <a:off x="3053301" y="1229575"/>
            <a:ext cx="2146832" cy="393957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0" name="Textfeld 469"/>
          <p:cNvSpPr txBox="1"/>
          <p:nvPr/>
        </p:nvSpPr>
        <p:spPr>
          <a:xfrm>
            <a:off x="3511051" y="6415590"/>
            <a:ext cx="21247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err="1"/>
              <a:t>Direct</a:t>
            </a:r>
            <a:r>
              <a:rPr lang="de-DE" sz="1600" b="1" dirty="0"/>
              <a:t> link: </a:t>
            </a:r>
          </a:p>
        </p:txBody>
      </p:sp>
      <p:sp>
        <p:nvSpPr>
          <p:cNvPr id="471" name="Textfeld 470"/>
          <p:cNvSpPr txBox="1"/>
          <p:nvPr/>
        </p:nvSpPr>
        <p:spPr>
          <a:xfrm>
            <a:off x="6093583" y="6441701"/>
            <a:ext cx="2310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err="1"/>
              <a:t>Indirect</a:t>
            </a:r>
            <a:r>
              <a:rPr lang="de-DE" sz="1600" b="1" dirty="0"/>
              <a:t> link: </a:t>
            </a:r>
          </a:p>
        </p:txBody>
      </p:sp>
      <p:cxnSp>
        <p:nvCxnSpPr>
          <p:cNvPr id="473" name="Gerade Verbindung mit Pfeil 472"/>
          <p:cNvCxnSpPr/>
          <p:nvPr/>
        </p:nvCxnSpPr>
        <p:spPr>
          <a:xfrm>
            <a:off x="4637709" y="6584867"/>
            <a:ext cx="579379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6" name="Gerade Verbindung mit Pfeil 475"/>
          <p:cNvCxnSpPr/>
          <p:nvPr/>
        </p:nvCxnSpPr>
        <p:spPr>
          <a:xfrm>
            <a:off x="7362139" y="6584867"/>
            <a:ext cx="579379" cy="0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580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282</Words>
  <Application>Microsoft Office PowerPoint</Application>
  <PresentationFormat>Custom</PresentationFormat>
  <Paragraphs>107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Company>Ecologic Institute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Hugh McDonald</dc:creator>
  <cp:lastModifiedBy>Hugh McDonald</cp:lastModifiedBy>
  <cp:revision>28</cp:revision>
  <cp:lastPrinted>2018-04-12T09:38:34Z</cp:lastPrinted>
  <dcterms:created xsi:type="dcterms:W3CDTF">2018-04-10T12:43:11Z</dcterms:created>
  <dcterms:modified xsi:type="dcterms:W3CDTF">2018-05-15T16:17:41Z</dcterms:modified>
</cp:coreProperties>
</file>